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09" r:id="rId3"/>
    <p:sldId id="310" r:id="rId4"/>
    <p:sldId id="311" r:id="rId5"/>
    <p:sldId id="312" r:id="rId6"/>
    <p:sldId id="313" r:id="rId7"/>
    <p:sldId id="317" r:id="rId8"/>
    <p:sldId id="318" r:id="rId9"/>
    <p:sldId id="319" r:id="rId10"/>
    <p:sldId id="314" r:id="rId11"/>
    <p:sldId id="315" r:id="rId12"/>
    <p:sldId id="30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toastmasters.org/resources/timer-zoom-background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Evaluation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Timers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7" y="1639111"/>
            <a:ext cx="4133667" cy="219290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r>
              <a:rPr lang="en-IN" b="1" dirty="0">
                <a:solidFill>
                  <a:srgbClr val="333333"/>
                </a:solidFill>
                <a:latin typeface="Arial MT"/>
                <a:cs typeface="Arial MT"/>
              </a:rPr>
              <a:t>Speaking</a:t>
            </a:r>
            <a:r>
              <a:rPr lang="en-IN" b="1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b="1" spc="-5" dirty="0">
                <a:solidFill>
                  <a:srgbClr val="333333"/>
                </a:solidFill>
                <a:latin typeface="Arial MT"/>
                <a:cs typeface="Arial MT"/>
              </a:rPr>
              <a:t>Order:</a:t>
            </a:r>
          </a:p>
          <a:p>
            <a:pPr marL="12065">
              <a:lnSpc>
                <a:spcPct val="100000"/>
              </a:lnSpc>
              <a:spcBef>
                <a:spcPts val="285"/>
              </a:spcBef>
              <a:tabLst>
                <a:tab pos="197485" algn="l"/>
              </a:tabLst>
            </a:pPr>
            <a:endParaRPr lang="en-IN" b="1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1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5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2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204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3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4</a:t>
            </a:r>
            <a:r>
              <a:rPr lang="en-IN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  <a:p>
            <a:pPr marL="533400" lvl="1" indent="-184785">
              <a:lnSpc>
                <a:spcPct val="100000"/>
              </a:lnSpc>
              <a:spcBef>
                <a:spcPts val="190"/>
              </a:spcBef>
              <a:buChar char="•"/>
              <a:tabLst>
                <a:tab pos="534035" algn="l"/>
              </a:tabLst>
            </a:pP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Contestant</a:t>
            </a:r>
            <a:r>
              <a:rPr lang="en-IN" spc="-3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5</a:t>
            </a:r>
            <a:r>
              <a:rPr lang="en-IN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IN" dirty="0">
                <a:solidFill>
                  <a:srgbClr val="333333"/>
                </a:solidFill>
                <a:latin typeface="Arial MT"/>
                <a:cs typeface="Arial MT"/>
              </a:rPr>
              <a:t>–</a:t>
            </a:r>
            <a:endParaRPr lang="en-IN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DC6998-B4F4-0817-606C-C141382BAF25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838774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198DB602-99D2-4E38-7B0C-269E1350C022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04C5C-E6FA-B682-3A75-B67EDD8A838E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6321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657845" y="3429000"/>
            <a:ext cx="3608704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Timers.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DFA538-6F7B-F37D-1E83-B42694A2DBB2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9125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7479890" cy="420154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Download the Time Record Sheet (Timer 1 and Timer 2 will share the duly filled Time record sheets with the Chief Judge.)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set your timing devices to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'Do Not Disturb’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mode. It is recommended that you remove the Locking Mechanism on your timing device for the duration of the contest.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test the timing device prior to the contest to ensure that it is working properly.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1 – [Name] to share the Timing Signals and record the Timer Sheet 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– [Name] to share the Timing Signals (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technical issue with Timer1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record the Timer Sheet and share with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Mention timing clearly — for example, if the time is 3 minutes and 5 seconds, write it as 3:05, not 3:5.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Do not consider milliseconds.</a:t>
            </a:r>
          </a:p>
          <a:p>
            <a:pPr marL="0" indent="0">
              <a:buNone/>
            </a:pP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45DC4CC-19AF-5FB0-5880-5BDB36365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747" y="1589651"/>
            <a:ext cx="2905317" cy="37231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C1B917-17D3-DAA5-6066-A5A8726D19C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935967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Timing Signal shall be either virtual background or physical cards depending on mode of contest.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You can download the virtual backgrounds from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2"/>
              </a:rPr>
              <a:t>https://www.toastmasters.org/resources/timer-zoom-backgrounds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algn="just">
              <a:buFont typeface="Wingdings" panose="05000000000000000000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using virtual backgrounds, the Timer may cover their camera lens to ensure that only the background is visible, preventing their facial expressions from distracting the contestants.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952560-F434-228D-C785-3D45D076E7C1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4351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7725697" cy="4201549"/>
          </a:xfr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(primary duty)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Operate the signaling device through laptop or physical cards.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Display the Green, Yellow and Red colors.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colors of the timing signals must be visible to all contestants.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Maintain the written record of time of each speech on the provided Time Record Sheet.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Remember: non-verbal communication is also communication.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DA736362-F56B-BA81-038F-C2CD452B9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6381" y="1330238"/>
            <a:ext cx="2694285" cy="1497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66DB37-707B-C7F0-3764-D6AB4B72A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6381" y="2846515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9B23CBE-C553-5EB6-78BC-4EAD92B176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6380" y="4261175"/>
            <a:ext cx="2694286" cy="15300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A48343-20F3-A51F-C773-388DB0471555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933673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6294120" cy="42015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Timer 2 (primary duty)</a:t>
            </a:r>
          </a:p>
          <a:p>
            <a:pPr marL="0" indent="0" algn="just">
              <a:buNone/>
            </a:pPr>
            <a:endParaRPr lang="en-US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Record the speech time of each contestant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 over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the Chief Judge.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Timer 2 will also have to be ready with the timing signals in case Timer 1 encounters any technical issues.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 case of an online contest, Timer 2 must remain in Gallery View at all times to monitor Timer 1’s video feed.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Timer 1 drops due to a technical glitch, Timer 2 must immediately display the timing signals to ensure a smooth and uninterrupted contest.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516EB230-7ADA-3CA9-B018-0911D2A3B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014" y="1241398"/>
            <a:ext cx="3302303" cy="43752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AA05B6-640A-8D46-0E35-9A3DB0E7848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346911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will be responsible for showing the timing signals at the appropriate time. 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2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minutes,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display the Green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30 Seconds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2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minutes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30 seconds, display the Yellow color signal for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30 seconds.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3 minutes, display the Red color signal until the speaker has concluded their speech.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 not give any indication that a contestant has exceeded the qualifying time.</a:t>
            </a:r>
            <a:endParaRPr kumimoji="0" lang="en-US" sz="1800" b="0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816916-6F9E-FDEC-66D6-01FAB59202FF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31099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27890" cy="4201549"/>
          </a:xfrm>
        </p:spPr>
        <p:txBody>
          <a:bodyPr>
            <a:normAutofit fontScale="92500" lnSpcReduction="20000"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2 – You will be responsible to time the 1 minute of silence between contestants’ speeches. Display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 at the end of 1 minute.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Contest Chair will ask you to time 3 minutes at the end of the Contest. You should notify the Contest Chair by showing the </a:t>
            </a:r>
            <a:r>
              <a:rPr kumimoji="0" lang="en-US" sz="1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After the last Contestant has concluded and the judges are finalizing their ballots, the Timer </a:t>
            </a:r>
            <a:r>
              <a:rPr lang="en-US" sz="1900" dirty="0">
                <a:solidFill>
                  <a:srgbClr val="333333"/>
                </a:solidFill>
                <a:latin typeface="Arial" panose="020B0604020202020204"/>
              </a:rPr>
              <a:t>2 </a:t>
            </a: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will share the Timer Record Sheet with the Chief Judge.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Similarly, the Timer 1 will also share the Timer Record Sheet with the Chief Judge. This report will only be considered if Timer 1 had any problem or for any doubt clearance.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Please ensure to have an alternate device to calculate the time taken for any contestant who drops and rejoins.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FD9B4C-2097-7B5F-2702-3596D30A3783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780010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055" y="1470779"/>
            <a:ext cx="10527890" cy="420154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Technical Failure: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the contest cannot be continued due to an unresolved issues, it may be postponed to a future date.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</a:rPr>
              <a:t>A contestant </a:t>
            </a:r>
            <a:r>
              <a:rPr lang="en-US" sz="1800" b="1" dirty="0">
                <a:latin typeface="Arial MT"/>
              </a:rPr>
              <a:t>should not be disqualified</a:t>
            </a:r>
            <a:r>
              <a:rPr lang="en-US" sz="1800" dirty="0">
                <a:latin typeface="Arial MT"/>
              </a:rPr>
              <a:t> due to a </a:t>
            </a:r>
            <a:r>
              <a:rPr lang="en-US" sz="1800" b="1" dirty="0">
                <a:latin typeface="Arial MT"/>
              </a:rPr>
              <a:t>technical glitch</a:t>
            </a:r>
            <a:r>
              <a:rPr lang="en-US" sz="1800" dirty="0">
                <a:latin typeface="Arial MT"/>
              </a:rPr>
              <a:t> or disconnection.</a:t>
            </a:r>
            <a:br>
              <a:rPr lang="en-US" sz="1800" dirty="0">
                <a:latin typeface="Arial MT"/>
              </a:rPr>
            </a:br>
            <a:r>
              <a:rPr lang="en-US" sz="1800" dirty="0">
                <a:latin typeface="Arial MT"/>
              </a:rPr>
              <a:t>However, they </a:t>
            </a:r>
            <a:r>
              <a:rPr lang="en-US" sz="1800" b="1" dirty="0">
                <a:latin typeface="Arial MT"/>
              </a:rPr>
              <a:t>can be disqualified based on time</a:t>
            </a:r>
            <a:r>
              <a:rPr lang="en-US" sz="1800" dirty="0">
                <a:latin typeface="Arial MT"/>
              </a:rPr>
              <a:t>, as per contest rules.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If the contestant who is speaking gets disconnected: Timer 1 shall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pause the timer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. Timer 2 shall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start a backup timer 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to calculate the time taken by the contestant to rejoin.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 MT"/>
                <a:cs typeface="Arial" panose="020B0604020202020204" pitchFamily="34" charset="0"/>
              </a:rPr>
              <a:t>Each contestant is allowed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up to two attempts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, with </a:t>
            </a:r>
            <a:r>
              <a:rPr lang="en-US" sz="1800" b="1" dirty="0">
                <a:latin typeface="Arial MT"/>
                <a:cs typeface="Arial" panose="020B0604020202020204" pitchFamily="34" charset="0"/>
              </a:rPr>
              <a:t>a maximum of one minute each</a:t>
            </a:r>
            <a:r>
              <a:rPr lang="en-US" sz="1800" dirty="0">
                <a:latin typeface="Arial MT"/>
                <a:cs typeface="Arial" panose="020B0604020202020204" pitchFamily="34" charset="0"/>
              </a:rPr>
              <a:t>, to reconnect.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either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timer loses connection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partway through the contest, the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affected contestant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shall be given an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additional 30 seconds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755D73-653F-13D4-D331-5860E1BD617C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490866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454445" cy="4201549"/>
          </a:xfrm>
        </p:spPr>
        <p:txBody>
          <a:bodyPr/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Record Sheet </a:t>
            </a:r>
            <a:r>
              <a:rPr lang="en-US" sz="1800" dirty="0">
                <a:solidFill>
                  <a:srgbClr val="333333"/>
                </a:solidFill>
                <a:latin typeface="Arial" panose="020B0604020202020204"/>
              </a:rPr>
              <a:t>shall be maintained by the Chief judge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till the Results are announced.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the winner announcement includes the name of a contestant who exceeded the maximum time limit (i.e. beyond the 30-second grace period), the Timer may immediately interrupt the proceedings to ensure the results are corrected.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Timers must be present till the results are declared.</a:t>
            </a:r>
          </a:p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sz="2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938C950C-33E1-D0B2-198F-8C74F4454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399" y="1396182"/>
            <a:ext cx="3436713" cy="44040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1E2E47-6396-9995-B81B-E864644B90EA}"/>
              </a:ext>
            </a:extLst>
          </p:cNvPr>
          <p:cNvSpPr txBox="1"/>
          <p:nvPr/>
        </p:nvSpPr>
        <p:spPr>
          <a:xfrm>
            <a:off x="353962" y="6077572"/>
            <a:ext cx="3257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271037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942</Words>
  <Application>Microsoft Office PowerPoint</Application>
  <PresentationFormat>Widescreen</PresentationFormat>
  <Paragraphs>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18</cp:revision>
  <dcterms:created xsi:type="dcterms:W3CDTF">2024-06-17T17:05:05Z</dcterms:created>
  <dcterms:modified xsi:type="dcterms:W3CDTF">2025-08-01T18:17:51Z</dcterms:modified>
</cp:coreProperties>
</file>